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75" r:id="rId5"/>
    <p:sldId id="261" r:id="rId6"/>
    <p:sldId id="264" r:id="rId7"/>
    <p:sldId id="272" r:id="rId8"/>
    <p:sldId id="273" r:id="rId9"/>
    <p:sldId id="263" r:id="rId10"/>
    <p:sldId id="271" r:id="rId11"/>
    <p:sldId id="266" r:id="rId12"/>
    <p:sldId id="269" r:id="rId13"/>
    <p:sldId id="274" r:id="rId14"/>
    <p:sldId id="268" r:id="rId15"/>
    <p:sldId id="267" r:id="rId16"/>
    <p:sldId id="276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FF"/>
    <a:srgbClr val="A10050"/>
    <a:srgbClr val="F15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86"/>
    <p:restoredTop sz="59808"/>
  </p:normalViewPr>
  <p:slideViewPr>
    <p:cSldViewPr snapToGrid="0">
      <p:cViewPr varScale="1">
        <p:scale>
          <a:sx n="67" d="100"/>
          <a:sy n="67" d="100"/>
        </p:scale>
        <p:origin x="1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DD639-D661-FE4A-B48D-4DA4FFB6F6D3}" type="datetimeFigureOut">
              <a:rPr lang="nl-BE" smtClean="0"/>
              <a:t>27/11/2023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4CA0D-D109-A144-AD54-B7B8BD44BD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1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4CA0D-D109-A144-AD54-B7B8BD44BD8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58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4CA0D-D109-A144-AD54-B7B8BD44BD8F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7311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4CA0D-D109-A144-AD54-B7B8BD44BD8F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179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4CA0D-D109-A144-AD54-B7B8BD44BD8F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289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4CA0D-D109-A144-AD54-B7B8BD44BD8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19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4CA0D-D109-A144-AD54-B7B8BD44BD8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992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4CA0D-D109-A144-AD54-B7B8BD44BD8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704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4CA0D-D109-A144-AD54-B7B8BD44BD8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778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4CA0D-D109-A144-AD54-B7B8BD44BD8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4CA0D-D109-A144-AD54-B7B8BD44BD8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139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4CA0D-D109-A144-AD54-B7B8BD44BD8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0675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4CA0D-D109-A144-AD54-B7B8BD44BD8F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846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E14B4-3883-505E-0D71-FB1C66092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087E8A-07E3-F444-08AB-E091E36E8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009469-9877-6D4F-3C5C-CD943A81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A1DA-EDB4-AC41-9ED7-8EB5D65395CD}" type="datetimeFigureOut">
              <a:rPr lang="nl-BE" smtClean="0"/>
              <a:t>27/11/2023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808860-DEAD-7489-506F-90DCA399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C3AA5E-D28F-0A50-3CAD-D7FF56AB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F1D6-3B98-EC4E-BA8E-AD8986709D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06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70F47-37C4-71B0-D929-45EBC8A6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C75077-F597-87BA-F4AE-FC6641E91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98E235-6E33-40A8-50AC-113633D6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A1DA-EDB4-AC41-9ED7-8EB5D65395CD}" type="datetimeFigureOut">
              <a:rPr lang="nl-BE" smtClean="0"/>
              <a:t>27/11/2023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89A15B-4EB3-F3F9-9974-DA2F0E5D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C6D030-5AD4-1835-9572-8AFA39A2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F1D6-3B98-EC4E-BA8E-AD8986709D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270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0EC260B-8AE4-0199-A921-18FA15C9E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C1544C-B5D9-10E0-555C-8FF297172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2021D1-ABB4-F1F7-C27E-EDC6863C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A1DA-EDB4-AC41-9ED7-8EB5D65395CD}" type="datetimeFigureOut">
              <a:rPr lang="nl-BE" smtClean="0"/>
              <a:t>27/11/2023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F6FC8E-0D75-A88E-F4C8-9BDB40B9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429DC4-A7E3-9208-F173-C9DC2F4A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F1D6-3B98-EC4E-BA8E-AD8986709D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323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CA025-55CB-7117-6FCD-1F68D885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DEEDD-F31A-AB58-8E9D-D292B5DCA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86270E-6373-8E13-0835-1A1CB5D6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A1DA-EDB4-AC41-9ED7-8EB5D65395CD}" type="datetimeFigureOut">
              <a:rPr lang="nl-BE" smtClean="0"/>
              <a:t>27/11/2023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DF5614-98AE-0CB1-76B1-CD83E5AE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F6A423-4A51-D07E-38D8-BF2D2D34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F1D6-3B98-EC4E-BA8E-AD8986709D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29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21765-2372-F71F-CF5B-39C7083F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2D58BA-A7B5-7D72-8DD6-FF8AE1470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622C65-B61C-4BC4-C347-5D9EDB22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A1DA-EDB4-AC41-9ED7-8EB5D65395CD}" type="datetimeFigureOut">
              <a:rPr lang="nl-BE" smtClean="0"/>
              <a:t>27/11/2023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359633-F9ED-B023-0FF6-D8085A57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952385-52F8-BA6C-06D0-739DBE4E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F1D6-3B98-EC4E-BA8E-AD8986709D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977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51037-4305-1DEF-5C40-BA28089B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0C27-2CC5-2B84-BEBF-9037DB85A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AFF4C6-9A3A-29D5-6A2D-CBB99DB0C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AFDBEF-A523-052A-671B-46DFB728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A1DA-EDB4-AC41-9ED7-8EB5D65395CD}" type="datetimeFigureOut">
              <a:rPr lang="nl-BE" smtClean="0"/>
              <a:t>27/11/2023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A9C252-ABCF-14BC-C04E-B1BBEA95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5B9CDF-2C1D-116D-064E-8319F2DD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F1D6-3B98-EC4E-BA8E-AD8986709D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843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82E85-538D-1ECE-676F-2B61E194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FC4ADA-A214-DA75-0AF6-77DEDB91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12F023-44D4-ED7D-469D-C00FCFB2A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2B049C1-9D6C-911D-3D03-47E230C66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B39F144-8848-F306-7D7C-A3B1044B8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5FD349F-14AD-57F8-AAE2-19252858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A1DA-EDB4-AC41-9ED7-8EB5D65395CD}" type="datetimeFigureOut">
              <a:rPr lang="nl-BE" smtClean="0"/>
              <a:t>27/11/2023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D9B85B0-AC0B-EB2F-F2CC-3085E457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15EC10F-A77E-1F96-06DE-760F3174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F1D6-3B98-EC4E-BA8E-AD8986709D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807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B35ED-83CD-5DC2-E349-064CDF0D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4225A5-4A64-7EBD-BFA3-4D7263D0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A1DA-EDB4-AC41-9ED7-8EB5D65395CD}" type="datetimeFigureOut">
              <a:rPr lang="nl-BE" smtClean="0"/>
              <a:t>27/11/2023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A377D5-531B-E718-D807-937E495F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B35283-9A99-E2D4-9FD5-EB915C76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F1D6-3B98-EC4E-BA8E-AD8986709D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44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EAD47FC-EB96-A18C-9F96-79AE5FA3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A1DA-EDB4-AC41-9ED7-8EB5D65395CD}" type="datetimeFigureOut">
              <a:rPr lang="nl-BE" smtClean="0"/>
              <a:t>27/11/2023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A2A243-AD35-60F0-6170-EF3DCB7A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BB494F-2623-9304-6DEB-4368078C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F1D6-3B98-EC4E-BA8E-AD8986709D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891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4226A-C431-ABB3-D709-567522F5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5A8D33-17DE-4C4D-BD12-769FE903E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3A5366-03E0-E8D0-B8AF-5B59B20DF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539C2D-75E4-5CCD-39C5-C172BC09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A1DA-EDB4-AC41-9ED7-8EB5D65395CD}" type="datetimeFigureOut">
              <a:rPr lang="nl-BE" smtClean="0"/>
              <a:t>27/11/2023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19DB25-75B3-A6B8-1CF4-F2A3C306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8059AA-77B0-BA34-198D-65F8690A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F1D6-3B98-EC4E-BA8E-AD8986709D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631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6E02C3-F1D9-FCAE-827F-38E7B8C2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28D7A-1CF2-F0AE-870D-843C295C7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193C49-DFB4-08E1-35D8-BCA6DE9C8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76E3D3-50A6-78ED-34D8-0F981D00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A1DA-EDB4-AC41-9ED7-8EB5D65395CD}" type="datetimeFigureOut">
              <a:rPr lang="nl-BE" smtClean="0"/>
              <a:t>27/11/2023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9033AA-5CF9-BAFA-DB8D-6D3C421C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96369D-97BE-78F7-00E8-005456A3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F1D6-3B98-EC4E-BA8E-AD8986709D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40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37AB93B-EEF3-457C-7C29-F582F9B7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199E8A-138E-D0B4-A09C-10C2F2256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1B495F-F5F6-4E4A-FFB6-9D5D7C3D5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EA1DA-EDB4-AC41-9ED7-8EB5D65395CD}" type="datetimeFigureOut">
              <a:rPr lang="nl-BE" smtClean="0"/>
              <a:t>27/11/2023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572677-537F-0E83-97FF-5D0442590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163BEB-A1CD-B27B-DAA1-057D188BF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F1D6-3B98-EC4E-BA8E-AD8986709D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405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D6629C2-107A-026A-95BA-548CAF4FDD1E}"/>
              </a:ext>
            </a:extLst>
          </p:cNvPr>
          <p:cNvSpPr txBox="1"/>
          <p:nvPr/>
        </p:nvSpPr>
        <p:spPr>
          <a:xfrm>
            <a:off x="6002725" y="5266345"/>
            <a:ext cx="591713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Pipeleers, UZ Brussel </a:t>
            </a:r>
          </a:p>
          <a:p>
            <a:pPr algn="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Avondsymposium Niertransplantatie, Nov 2023</a:t>
            </a: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8751B227-56C5-5DFC-BAE3-536F2B1A0C0E}"/>
              </a:ext>
            </a:extLst>
          </p:cNvPr>
          <p:cNvSpPr/>
          <p:nvPr/>
        </p:nvSpPr>
        <p:spPr>
          <a:xfrm>
            <a:off x="400050" y="3098284"/>
            <a:ext cx="11519808" cy="1182970"/>
          </a:xfrm>
          <a:prstGeom prst="roundRect">
            <a:avLst/>
          </a:prstGeom>
          <a:solidFill>
            <a:srgbClr val="FF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00206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5E64FD-2F8D-D86E-B938-2ADBBFC94E6E}"/>
              </a:ext>
            </a:extLst>
          </p:cNvPr>
          <p:cNvSpPr txBox="1"/>
          <p:nvPr/>
        </p:nvSpPr>
        <p:spPr>
          <a:xfrm>
            <a:off x="1701264" y="3418597"/>
            <a:ext cx="894187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l-B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 GETRANSPLANTEERD WORDEN?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395E11-C0CF-013D-E562-697B2D68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64743"/>
            <a:ext cx="3269343" cy="8031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AA8D5A1-F788-7B6D-0005-82FEA780C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64" y="217931"/>
            <a:ext cx="1442394" cy="14423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D1969E-14CC-D984-882F-C728C04F1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318" y="217931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63F9-FCEF-4E23-FC54-19B1C248013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1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RECIDIEF KANS 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C3110AD4-D033-891B-6F10-3B90E2ED498D}"/>
              </a:ext>
            </a:extLst>
          </p:cNvPr>
          <p:cNvSpPr txBox="1"/>
          <p:nvPr/>
        </p:nvSpPr>
        <p:spPr>
          <a:xfrm>
            <a:off x="2052028" y="2921168"/>
            <a:ext cx="7542508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aHUS</a:t>
            </a:r>
          </a:p>
          <a:p>
            <a:pPr algn="ctr"/>
            <a:r>
              <a:rPr lang="nl-B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Primaire FSGS</a:t>
            </a:r>
          </a:p>
          <a:p>
            <a:pPr algn="ctr"/>
            <a:r>
              <a:rPr lang="nl-B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Paraproteïne gerelateerde nieraandoeningen, amyloïdose 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3A0A4831-D1C2-ECCD-F35F-A95609AF1436}"/>
              </a:ext>
            </a:extLst>
          </p:cNvPr>
          <p:cNvSpPr txBox="1"/>
          <p:nvPr/>
        </p:nvSpPr>
        <p:spPr>
          <a:xfrm>
            <a:off x="205827" y="1311269"/>
            <a:ext cx="1198617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Verlies eerdere organen door recidief primaire nierziekte kan een contra-indicatie zijn voor txp  </a:t>
            </a:r>
          </a:p>
        </p:txBody>
      </p:sp>
    </p:spTree>
    <p:extLst>
      <p:ext uri="{BB962C8B-B14F-4D97-AF65-F5344CB8AC3E}">
        <p14:creationId xmlns:p14="http://schemas.microsoft.com/office/powerpoint/2010/main" val="34347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5607-CE67-6D58-8703-3E54AEDA40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1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OBESITAS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33C56BB5-DCCA-3D69-8EA5-5431E84764CA}"/>
              </a:ext>
            </a:extLst>
          </p:cNvPr>
          <p:cNvSpPr txBox="1"/>
          <p:nvPr/>
        </p:nvSpPr>
        <p:spPr>
          <a:xfrm>
            <a:off x="142374" y="1155279"/>
            <a:ext cx="363855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Risico voor complicaties 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C5F2A69-D339-CFBF-5758-A66250585EAF}"/>
              </a:ext>
            </a:extLst>
          </p:cNvPr>
          <p:cNvSpPr txBox="1"/>
          <p:nvPr/>
        </p:nvSpPr>
        <p:spPr>
          <a:xfrm>
            <a:off x="4475749" y="1145426"/>
            <a:ext cx="471637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Wondhelingsproblemen</a:t>
            </a:r>
          </a:p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Thrombose (art/ven)</a:t>
            </a:r>
          </a:p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Lymfocoele</a:t>
            </a:r>
          </a:p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transplant diabetes 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8CD316C6-3672-4199-D2C1-8EC7F1A8931B}"/>
              </a:ext>
            </a:extLst>
          </p:cNvPr>
          <p:cNvSpPr txBox="1"/>
          <p:nvPr/>
        </p:nvSpPr>
        <p:spPr>
          <a:xfrm>
            <a:off x="142374" y="3874136"/>
            <a:ext cx="471637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een contra-indicatie zijn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E5AA153E-9408-0C8C-4A27-25E92BFA825B}"/>
              </a:ext>
            </a:extLst>
          </p:cNvPr>
          <p:cNvSpPr txBox="1"/>
          <p:nvPr/>
        </p:nvSpPr>
        <p:spPr>
          <a:xfrm>
            <a:off x="142374" y="4297659"/>
            <a:ext cx="397042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Morfologie &gt; BMI 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1C6D9AAF-8B2A-58A6-6FF7-CEFBA86AE076}"/>
              </a:ext>
            </a:extLst>
          </p:cNvPr>
          <p:cNvSpPr txBox="1"/>
          <p:nvPr/>
        </p:nvSpPr>
        <p:spPr>
          <a:xfrm>
            <a:off x="8012030" y="3644766"/>
            <a:ext cx="258278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Gewichtsreductie 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823E25D8-1ADE-AE21-4046-23140D050774}"/>
              </a:ext>
            </a:extLst>
          </p:cNvPr>
          <p:cNvSpPr txBox="1"/>
          <p:nvPr/>
        </p:nvSpPr>
        <p:spPr>
          <a:xfrm>
            <a:off x="5892756" y="4143771"/>
            <a:ext cx="629924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Bariatrische heelkunde </a:t>
            </a:r>
          </a:p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(sleeve gastrectomie, geen malabsorptieve HLK)</a:t>
            </a:r>
          </a:p>
        </p:txBody>
      </p:sp>
      <p:sp>
        <p:nvSpPr>
          <p:cNvPr id="10" name="Pijl links 9">
            <a:extLst>
              <a:ext uri="{FF2B5EF4-FFF2-40B4-BE49-F238E27FC236}">
                <a16:creationId xmlns:a16="http://schemas.microsoft.com/office/drawing/2014/main" id="{E2E6124B-B50D-FC32-5606-1F63465BEB4E}"/>
              </a:ext>
            </a:extLst>
          </p:cNvPr>
          <p:cNvSpPr/>
          <p:nvPr/>
        </p:nvSpPr>
        <p:spPr>
          <a:xfrm>
            <a:off x="4112796" y="3874136"/>
            <a:ext cx="3221454" cy="1707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 links 10">
            <a:extLst>
              <a:ext uri="{FF2B5EF4-FFF2-40B4-BE49-F238E27FC236}">
                <a16:creationId xmlns:a16="http://schemas.microsoft.com/office/drawing/2014/main" id="{2D4355A5-5F5A-2D8A-EDAA-85BD401EC706}"/>
              </a:ext>
            </a:extLst>
          </p:cNvPr>
          <p:cNvSpPr/>
          <p:nvPr/>
        </p:nvSpPr>
        <p:spPr>
          <a:xfrm rot="5400000" flipV="1">
            <a:off x="799952" y="2558771"/>
            <a:ext cx="2020273" cy="15172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673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5607-CE67-6D58-8703-3E54AEDA40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1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TABAGISME 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6FE4CFE0-0EC6-F310-8CFD-7936ACE55EE6}"/>
              </a:ext>
            </a:extLst>
          </p:cNvPr>
          <p:cNvSpPr txBox="1"/>
          <p:nvPr/>
        </p:nvSpPr>
        <p:spPr>
          <a:xfrm>
            <a:off x="3604460" y="3645620"/>
            <a:ext cx="5253789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ROKEN = CONTRA-INDICATIE VOOR TXP</a:t>
            </a:r>
          </a:p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ROOKSTOP IS VERPLICHT VOOR ACTIVATIE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FF9A8575-1260-497A-8D23-166DD22B594B}"/>
              </a:ext>
            </a:extLst>
          </p:cNvPr>
          <p:cNvSpPr txBox="1"/>
          <p:nvPr/>
        </p:nvSpPr>
        <p:spPr>
          <a:xfrm>
            <a:off x="170449" y="1073334"/>
            <a:ext cx="10992851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Txp overleving  </a:t>
            </a:r>
          </a:p>
          <a:p>
            <a:endParaRPr lang="nl-B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Longkanker</a:t>
            </a:r>
          </a:p>
          <a:p>
            <a:endParaRPr lang="nl-B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Cardiovasculaire aandoeningen zijn belangrijke doodsoorzaak bij txp patiënten </a:t>
            </a:r>
          </a:p>
          <a:p>
            <a:endParaRPr lang="nl-B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9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5607-CE67-6D58-8703-3E54AEDA40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1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PERIFEER ARTERIEEL VAATLIJDEN </a:t>
            </a:r>
          </a:p>
        </p:txBody>
      </p:sp>
      <p:pic>
        <p:nvPicPr>
          <p:cNvPr id="3" name="Picture 3" descr="lang2_602_35">
            <a:extLst>
              <a:ext uri="{FF2B5EF4-FFF2-40B4-BE49-F238E27FC236}">
                <a16:creationId xmlns:a16="http://schemas.microsoft.com/office/drawing/2014/main" id="{84F905E2-92DC-0404-6A1B-C3B0C805C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0926"/>
            <a:ext cx="5653150" cy="56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lang4_601_67">
            <a:extLst>
              <a:ext uri="{FF2B5EF4-FFF2-40B4-BE49-F238E27FC236}">
                <a16:creationId xmlns:a16="http://schemas.microsoft.com/office/drawing/2014/main" id="{146C9E29-4B82-EE2A-55D7-FC201B8C7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31875"/>
            <a:ext cx="5791199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ED083999-98A4-9420-7E6C-CF16484F57D5}"/>
              </a:ext>
            </a:extLst>
          </p:cNvPr>
          <p:cNvCxnSpPr>
            <a:cxnSpLocks/>
          </p:cNvCxnSpPr>
          <p:nvPr/>
        </p:nvCxnSpPr>
        <p:spPr>
          <a:xfrm flipH="1">
            <a:off x="3562350" y="2677351"/>
            <a:ext cx="1981200" cy="120015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477B48A6-C1C0-5DD8-8491-1D16A90F32C5}"/>
              </a:ext>
            </a:extLst>
          </p:cNvPr>
          <p:cNvCxnSpPr>
            <a:cxnSpLocks/>
          </p:cNvCxnSpPr>
          <p:nvPr/>
        </p:nvCxnSpPr>
        <p:spPr>
          <a:xfrm>
            <a:off x="9077325" y="2372551"/>
            <a:ext cx="0" cy="123825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788EC97E-C5E5-BB09-C715-B3E138954DFA}"/>
              </a:ext>
            </a:extLst>
          </p:cNvPr>
          <p:cNvCxnSpPr>
            <a:cxnSpLocks/>
          </p:cNvCxnSpPr>
          <p:nvPr/>
        </p:nvCxnSpPr>
        <p:spPr>
          <a:xfrm>
            <a:off x="9515475" y="2372551"/>
            <a:ext cx="0" cy="148672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6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5607-CE67-6D58-8703-3E54AEDA40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1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INCAPACITEIT OM BEHANDELING TE VOLGEN  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53C50D48-65C8-6861-541E-35A79F0ECCD5}"/>
              </a:ext>
            </a:extLst>
          </p:cNvPr>
          <p:cNvSpPr txBox="1"/>
          <p:nvPr/>
        </p:nvSpPr>
        <p:spPr>
          <a:xfrm>
            <a:off x="287042" y="4038540"/>
            <a:ext cx="580895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THERAPIETROUW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4306C4EA-685E-4539-FD62-A1ACCB1DD194}"/>
              </a:ext>
            </a:extLst>
          </p:cNvPr>
          <p:cNvSpPr txBox="1"/>
          <p:nvPr/>
        </p:nvSpPr>
        <p:spPr>
          <a:xfrm>
            <a:off x="287042" y="1261638"/>
            <a:ext cx="580895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COGNITIEVE STOORNISSEN / DEMENTIE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8014F0FE-6724-5C14-0540-44905D0D483F}"/>
              </a:ext>
            </a:extLst>
          </p:cNvPr>
          <p:cNvSpPr txBox="1"/>
          <p:nvPr/>
        </p:nvSpPr>
        <p:spPr>
          <a:xfrm>
            <a:off x="287042" y="2342970"/>
            <a:ext cx="763775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ONGECONTROLEERDE PSYCHIATRISCHE AANDOENINGEN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EE39EB15-E418-CA64-FEA4-8A776ABC19EE}"/>
              </a:ext>
            </a:extLst>
          </p:cNvPr>
          <p:cNvSpPr txBox="1"/>
          <p:nvPr/>
        </p:nvSpPr>
        <p:spPr>
          <a:xfrm>
            <a:off x="287042" y="2743080"/>
            <a:ext cx="580895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VERSLAVINGSPROBLEMATIEK </a:t>
            </a:r>
          </a:p>
        </p:txBody>
      </p:sp>
    </p:spTree>
    <p:extLst>
      <p:ext uri="{BB962C8B-B14F-4D97-AF65-F5344CB8AC3E}">
        <p14:creationId xmlns:p14="http://schemas.microsoft.com/office/powerpoint/2010/main" val="10082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AC45CBFA-27F2-04E8-7CE7-2FBF7EE1576A}"/>
              </a:ext>
            </a:extLst>
          </p:cNvPr>
          <p:cNvSpPr txBox="1"/>
          <p:nvPr/>
        </p:nvSpPr>
        <p:spPr>
          <a:xfrm>
            <a:off x="0" y="622988"/>
            <a:ext cx="12192000" cy="4001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ABSOLUTE CONTRA-INDICATIES VOOR TRANSPLANTATIE ZIJN BEPERKT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4352F5B3-A13B-41FE-7EB7-2A32D1DAF89E}"/>
              </a:ext>
            </a:extLst>
          </p:cNvPr>
          <p:cNvSpPr txBox="1"/>
          <p:nvPr/>
        </p:nvSpPr>
        <p:spPr>
          <a:xfrm>
            <a:off x="38100" y="2005444"/>
            <a:ext cx="12192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DOORVERWIJZEN VOOR TRANSPLANTATIE 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35F2F88-74A5-40CE-0688-0AC57A489EA6}"/>
              </a:ext>
            </a:extLst>
          </p:cNvPr>
          <p:cNvSpPr txBox="1"/>
          <p:nvPr/>
        </p:nvSpPr>
        <p:spPr>
          <a:xfrm>
            <a:off x="0" y="6034957"/>
            <a:ext cx="12192000" cy="4001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 SLAAGKANSEN Tx 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9A516A8A-F7DD-6C8C-5FC3-858852D13ACB}"/>
              </a:ext>
            </a:extLst>
          </p:cNvPr>
          <p:cNvSpPr txBox="1"/>
          <p:nvPr/>
        </p:nvSpPr>
        <p:spPr>
          <a:xfrm>
            <a:off x="5489887" y="3490342"/>
            <a:ext cx="5949326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RISICO’s : </a:t>
            </a:r>
          </a:p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BESPREKEN MET PT</a:t>
            </a:r>
          </a:p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AANPAKKEN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09127366-65EB-ED71-BE0F-D09EC664976A}"/>
              </a:ext>
            </a:extLst>
          </p:cNvPr>
          <p:cNvSpPr txBox="1"/>
          <p:nvPr/>
        </p:nvSpPr>
        <p:spPr>
          <a:xfrm>
            <a:off x="742950" y="3924950"/>
            <a:ext cx="51435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PRE-EMPTIEF? 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6AE361BA-2AB7-80C4-7940-3240A4B6C3EB}"/>
              </a:ext>
            </a:extLst>
          </p:cNvPr>
          <p:cNvSpPr txBox="1"/>
          <p:nvPr/>
        </p:nvSpPr>
        <p:spPr>
          <a:xfrm>
            <a:off x="337174" y="2492266"/>
            <a:ext cx="1080072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TIJDIG 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25FC03D9-5521-2BAE-C12E-1219F25444AD}"/>
              </a:ext>
            </a:extLst>
          </p:cNvPr>
          <p:cNvSpPr/>
          <p:nvPr/>
        </p:nvSpPr>
        <p:spPr>
          <a:xfrm>
            <a:off x="1200150" y="1807729"/>
            <a:ext cx="9690100" cy="3367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 omlaag 8">
            <a:extLst>
              <a:ext uri="{FF2B5EF4-FFF2-40B4-BE49-F238E27FC236}">
                <a16:creationId xmlns:a16="http://schemas.microsoft.com/office/drawing/2014/main" id="{3DD5AB02-0C0E-2BD5-9E81-588D99D3BC84}"/>
              </a:ext>
            </a:extLst>
          </p:cNvPr>
          <p:cNvSpPr/>
          <p:nvPr/>
        </p:nvSpPr>
        <p:spPr>
          <a:xfrm>
            <a:off x="5810250" y="3234308"/>
            <a:ext cx="171450" cy="248635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21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C608715A-9606-9062-A33A-2A3A2472787A}"/>
              </a:ext>
            </a:extLst>
          </p:cNvPr>
          <p:cNvSpPr txBox="1"/>
          <p:nvPr/>
        </p:nvSpPr>
        <p:spPr>
          <a:xfrm>
            <a:off x="0" y="2291194"/>
            <a:ext cx="12192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 U WEL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22A1C8-21D8-402F-5A44-B9B5487E6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2" y="3717543"/>
            <a:ext cx="3269343" cy="80317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6162D78-A58E-9998-259C-2AE59D85D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06" y="3570731"/>
            <a:ext cx="1442394" cy="14423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78F01FB-C5C0-1152-8B24-416936CD8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460" y="3570731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86F25EB-7996-7073-BC95-E8236CED695B}"/>
              </a:ext>
            </a:extLst>
          </p:cNvPr>
          <p:cNvSpPr txBox="1"/>
          <p:nvPr/>
        </p:nvSpPr>
        <p:spPr>
          <a:xfrm>
            <a:off x="6719132" y="4326582"/>
            <a:ext cx="49359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l-B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“PRE-EMPTIEF” = voor de start van dialyse</a:t>
            </a:r>
          </a:p>
          <a:p>
            <a:pPr algn="ctr"/>
            <a:r>
              <a:rPr lang="nl-B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Beter prognose (patiënt/nier)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EA1C7EC-29CD-C742-DE1A-A8511883B742}"/>
              </a:ext>
            </a:extLst>
          </p:cNvPr>
          <p:cNvSpPr txBox="1"/>
          <p:nvPr/>
        </p:nvSpPr>
        <p:spPr>
          <a:xfrm>
            <a:off x="1235734" y="4465082"/>
            <a:ext cx="32004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&gt; RISKS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E85647A5-5FFF-DE4A-1037-DF8AE020D63F}"/>
              </a:ext>
            </a:extLst>
          </p:cNvPr>
          <p:cNvSpPr/>
          <p:nvPr/>
        </p:nvSpPr>
        <p:spPr>
          <a:xfrm>
            <a:off x="3759586" y="1535719"/>
            <a:ext cx="3600092" cy="1616551"/>
          </a:xfrm>
          <a:prstGeom prst="roundRect">
            <a:avLst/>
          </a:prstGeom>
          <a:solidFill>
            <a:srgbClr val="FFE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1DEB64C-0779-D485-6D90-A405F4B82BC5}"/>
              </a:ext>
            </a:extLst>
          </p:cNvPr>
          <p:cNvSpPr txBox="1"/>
          <p:nvPr/>
        </p:nvSpPr>
        <p:spPr>
          <a:xfrm>
            <a:off x="4436135" y="2318917"/>
            <a:ext cx="228299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GFR &lt; 20mL/min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327A428-D786-A081-0A94-29058462C41E}"/>
              </a:ext>
            </a:extLst>
          </p:cNvPr>
          <p:cNvSpPr txBox="1"/>
          <p:nvPr/>
        </p:nvSpPr>
        <p:spPr>
          <a:xfrm>
            <a:off x="4756608" y="1798071"/>
            <a:ext cx="1642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NIERFALEN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343B8C1-456A-9FE3-3AED-CF2C56A39D5D}"/>
              </a:ext>
            </a:extLst>
          </p:cNvPr>
          <p:cNvSpPr/>
          <p:nvPr/>
        </p:nvSpPr>
        <p:spPr>
          <a:xfrm>
            <a:off x="0" y="8745"/>
            <a:ext cx="12192000" cy="865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93166A-685A-0799-7E06-5FA4DEB80E26}"/>
              </a:ext>
            </a:extLst>
          </p:cNvPr>
          <p:cNvSpPr txBox="1"/>
          <p:nvPr/>
        </p:nvSpPr>
        <p:spPr>
          <a:xfrm>
            <a:off x="0" y="202652"/>
            <a:ext cx="12192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 GETRANSPLANTEERD WORDEN? </a:t>
            </a:r>
          </a:p>
        </p:txBody>
      </p:sp>
    </p:spTree>
    <p:extLst>
      <p:ext uri="{BB962C8B-B14F-4D97-AF65-F5344CB8AC3E}">
        <p14:creationId xmlns:p14="http://schemas.microsoft.com/office/powerpoint/2010/main" val="42418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EEC03986-EF39-B0F5-119F-20DE8D38FAC1}"/>
              </a:ext>
            </a:extLst>
          </p:cNvPr>
          <p:cNvGrpSpPr/>
          <p:nvPr/>
        </p:nvGrpSpPr>
        <p:grpSpPr>
          <a:xfrm>
            <a:off x="52153" y="970435"/>
            <a:ext cx="8596547" cy="5842035"/>
            <a:chOff x="52153" y="970435"/>
            <a:chExt cx="8596547" cy="5842035"/>
          </a:xfrm>
        </p:grpSpPr>
        <p:pic>
          <p:nvPicPr>
            <p:cNvPr id="2" name="Picture 9">
              <a:extLst>
                <a:ext uri="{FF2B5EF4-FFF2-40B4-BE49-F238E27FC236}">
                  <a16:creationId xmlns:a16="http://schemas.microsoft.com/office/drawing/2014/main" id="{90CA0427-2066-1E93-B9A5-85CEEEC57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53" y="970435"/>
              <a:ext cx="8076754" cy="5842035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3" name="TextBox 10">
              <a:extLst>
                <a:ext uri="{FF2B5EF4-FFF2-40B4-BE49-F238E27FC236}">
                  <a16:creationId xmlns:a16="http://schemas.microsoft.com/office/drawing/2014/main" id="{8D612161-882B-8587-8625-CF56A9FDB2BF}"/>
                </a:ext>
              </a:extLst>
            </p:cNvPr>
            <p:cNvSpPr txBox="1"/>
            <p:nvPr/>
          </p:nvSpPr>
          <p:spPr>
            <a:xfrm>
              <a:off x="5243750" y="6532237"/>
              <a:ext cx="34049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err="1">
                  <a:latin typeface="Lucida Sans"/>
                  <a:cs typeface="Lucida Sans"/>
                </a:rPr>
                <a:t>Kaballo</a:t>
              </a:r>
              <a:r>
                <a:rPr lang="en-US" sz="1000" i="1" dirty="0">
                  <a:latin typeface="Lucida Sans"/>
                  <a:cs typeface="Lucida Sans"/>
                </a:rPr>
                <a:t>, Clinical Kidney Journal, 2018</a:t>
              </a:r>
            </a:p>
          </p:txBody>
        </p:sp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12780519-7B17-41A6-D136-D2EFE03B988C}"/>
                </a:ext>
              </a:extLst>
            </p:cNvPr>
            <p:cNvSpPr txBox="1"/>
            <p:nvPr/>
          </p:nvSpPr>
          <p:spPr>
            <a:xfrm>
              <a:off x="378864" y="6300660"/>
              <a:ext cx="12160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Lucida Sans"/>
                  <a:cs typeface="Lucida Sans"/>
                </a:rPr>
                <a:t>n= 3597 </a:t>
              </a:r>
            </a:p>
          </p:txBody>
        </p:sp>
      </p:grpSp>
      <p:sp>
        <p:nvSpPr>
          <p:cNvPr id="6" name="TextBox 13">
            <a:extLst>
              <a:ext uri="{FF2B5EF4-FFF2-40B4-BE49-F238E27FC236}">
                <a16:creationId xmlns:a16="http://schemas.microsoft.com/office/drawing/2014/main" id="{69FFD465-2CF3-873B-3F46-F7591B35B247}"/>
              </a:ext>
            </a:extLst>
          </p:cNvPr>
          <p:cNvSpPr txBox="1"/>
          <p:nvPr/>
        </p:nvSpPr>
        <p:spPr>
          <a:xfrm>
            <a:off x="5243750" y="2567520"/>
            <a:ext cx="2544434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mortality risk 47% lower than waiting list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8D401EC6-7F35-FA01-6B6F-A179FEDDD1C7}"/>
              </a:ext>
            </a:extLst>
          </p:cNvPr>
          <p:cNvSpPr txBox="1"/>
          <p:nvPr/>
        </p:nvSpPr>
        <p:spPr>
          <a:xfrm>
            <a:off x="8648700" y="1506069"/>
            <a:ext cx="3106132" cy="304996"/>
          </a:xfrm>
          <a:prstGeom prst="rect">
            <a:avLst/>
          </a:prstGeom>
          <a:solidFill>
            <a:srgbClr val="FFE3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LEVENSVERWACHTING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2B6B4929-0E5B-2E8F-D7CD-A6391DFAF1A2}"/>
              </a:ext>
            </a:extLst>
          </p:cNvPr>
          <p:cNvSpPr txBox="1"/>
          <p:nvPr/>
        </p:nvSpPr>
        <p:spPr>
          <a:xfrm>
            <a:off x="8648700" y="2549516"/>
            <a:ext cx="3106132" cy="304996"/>
          </a:xfrm>
          <a:prstGeom prst="rect">
            <a:avLst/>
          </a:prstGeom>
          <a:solidFill>
            <a:srgbClr val="FFE3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LEVENSKWALITEIT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598C747-0F01-A472-5554-86A6BCC76A6C}"/>
              </a:ext>
            </a:extLst>
          </p:cNvPr>
          <p:cNvSpPr txBox="1"/>
          <p:nvPr/>
        </p:nvSpPr>
        <p:spPr>
          <a:xfrm>
            <a:off x="8648700" y="3493041"/>
            <a:ext cx="3106132" cy="304996"/>
          </a:xfrm>
          <a:prstGeom prst="rect">
            <a:avLst/>
          </a:prstGeom>
          <a:solidFill>
            <a:srgbClr val="FFE3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FINANCIEEL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9DAAFCD-0F5B-0D86-9251-D74EC8D1990F}"/>
              </a:ext>
            </a:extLst>
          </p:cNvPr>
          <p:cNvSpPr/>
          <p:nvPr/>
        </p:nvSpPr>
        <p:spPr>
          <a:xfrm>
            <a:off x="0" y="8745"/>
            <a:ext cx="12192000" cy="865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45EAEB1-8A5E-B198-10EB-979DD8BCA0EC}"/>
              </a:ext>
            </a:extLst>
          </p:cNvPr>
          <p:cNvSpPr txBox="1"/>
          <p:nvPr/>
        </p:nvSpPr>
        <p:spPr>
          <a:xfrm>
            <a:off x="0" y="202652"/>
            <a:ext cx="12192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TXP = BESTE VORM VAN NIERFUNCTIEVERVANGENDE THERAPIE</a:t>
            </a:r>
          </a:p>
        </p:txBody>
      </p:sp>
    </p:spTree>
    <p:extLst>
      <p:ext uri="{BB962C8B-B14F-4D97-AF65-F5344CB8AC3E}">
        <p14:creationId xmlns:p14="http://schemas.microsoft.com/office/powerpoint/2010/main" val="16753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57C7D52-19EA-67F7-8ABF-9D6BAC8A5E5D}"/>
              </a:ext>
            </a:extLst>
          </p:cNvPr>
          <p:cNvSpPr/>
          <p:nvPr/>
        </p:nvSpPr>
        <p:spPr>
          <a:xfrm>
            <a:off x="0" y="8745"/>
            <a:ext cx="12192000" cy="865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380DF21-E13A-D2CA-0335-49EC49301255}"/>
              </a:ext>
            </a:extLst>
          </p:cNvPr>
          <p:cNvSpPr txBox="1"/>
          <p:nvPr/>
        </p:nvSpPr>
        <p:spPr>
          <a:xfrm>
            <a:off x="0" y="202652"/>
            <a:ext cx="12192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 </a:t>
            </a:r>
            <a:r>
              <a:rPr lang="nl-BE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(niet) </a:t>
            </a:r>
            <a:r>
              <a:rPr lang="nl-B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GETRANSPLANTEERD WORDEN? </a:t>
            </a:r>
          </a:p>
        </p:txBody>
      </p:sp>
    </p:spTree>
    <p:extLst>
      <p:ext uri="{BB962C8B-B14F-4D97-AF65-F5344CB8AC3E}">
        <p14:creationId xmlns:p14="http://schemas.microsoft.com/office/powerpoint/2010/main" val="24837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>
            <a:extLst>
              <a:ext uri="{FF2B5EF4-FFF2-40B4-BE49-F238E27FC236}">
                <a16:creationId xmlns:a16="http://schemas.microsoft.com/office/drawing/2014/main" id="{A714DC12-8579-3B37-7B17-079C4722E1C8}"/>
              </a:ext>
            </a:extLst>
          </p:cNvPr>
          <p:cNvSpPr txBox="1"/>
          <p:nvPr/>
        </p:nvSpPr>
        <p:spPr>
          <a:xfrm>
            <a:off x="195181" y="3732357"/>
            <a:ext cx="580895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Ongecontroleerde infecties</a:t>
            </a:r>
          </a:p>
          <a:p>
            <a:pPr algn="ctr"/>
            <a:r>
              <a:rPr lang="nl-B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Actieve maligniteiten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073315C-0707-0A13-A033-67047237B02A}"/>
              </a:ext>
            </a:extLst>
          </p:cNvPr>
          <p:cNvSpPr txBox="1"/>
          <p:nvPr/>
        </p:nvSpPr>
        <p:spPr>
          <a:xfrm>
            <a:off x="6580408" y="4086300"/>
            <a:ext cx="556298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Problemen met inname immunosuppressie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C4E7DEA-F346-D1EF-51D8-FE788AEA34B4}"/>
              </a:ext>
            </a:extLst>
          </p:cNvPr>
          <p:cNvSpPr txBox="1"/>
          <p:nvPr/>
        </p:nvSpPr>
        <p:spPr>
          <a:xfrm>
            <a:off x="6580408" y="1314873"/>
            <a:ext cx="421965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BEHALVE, CONDITIES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6BC44E29-8E77-9BFD-A5A5-BAAC2290FEAB}"/>
              </a:ext>
            </a:extLst>
          </p:cNvPr>
          <p:cNvSpPr txBox="1"/>
          <p:nvPr/>
        </p:nvSpPr>
        <p:spPr>
          <a:xfrm>
            <a:off x="6580408" y="923369"/>
            <a:ext cx="421965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(combinatie van)</a:t>
            </a:r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5546B19C-9A64-1E69-A4A3-C2A79BD8606D}"/>
              </a:ext>
            </a:extLst>
          </p:cNvPr>
          <p:cNvSpPr/>
          <p:nvPr/>
        </p:nvSpPr>
        <p:spPr>
          <a:xfrm>
            <a:off x="209023" y="2222925"/>
            <a:ext cx="5941404" cy="13234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8364E621-8EA4-12E7-800F-B86D8D9685AE}"/>
              </a:ext>
            </a:extLst>
          </p:cNvPr>
          <p:cNvSpPr/>
          <p:nvPr/>
        </p:nvSpPr>
        <p:spPr>
          <a:xfrm>
            <a:off x="6726985" y="2205175"/>
            <a:ext cx="5269834" cy="12851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42CF394E-4AAB-1A9D-81FB-B2A9B84328D3}"/>
              </a:ext>
            </a:extLst>
          </p:cNvPr>
          <p:cNvSpPr txBox="1"/>
          <p:nvPr/>
        </p:nvSpPr>
        <p:spPr>
          <a:xfrm>
            <a:off x="195181" y="2387269"/>
            <a:ext cx="580895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HOOG RISICO 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MORTALITEIT / MORBIDITEIT 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TIJDENS/NA TRANSPLANTATIE 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82E4A7A7-33B6-0A3E-09CC-41F64B99B015}"/>
              </a:ext>
            </a:extLst>
          </p:cNvPr>
          <p:cNvSpPr txBox="1"/>
          <p:nvPr/>
        </p:nvSpPr>
        <p:spPr>
          <a:xfrm>
            <a:off x="6726985" y="2595172"/>
            <a:ext cx="526983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LAGE SLAAGKANS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A51A9F1-20B1-28C0-3407-663C49200D9E}"/>
              </a:ext>
            </a:extLst>
          </p:cNvPr>
          <p:cNvSpPr/>
          <p:nvPr/>
        </p:nvSpPr>
        <p:spPr>
          <a:xfrm>
            <a:off x="0" y="8745"/>
            <a:ext cx="12192000" cy="865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35E465B-B4E1-0CDB-D6EB-62F3D6AFCDE0}"/>
              </a:ext>
            </a:extLst>
          </p:cNvPr>
          <p:cNvSpPr txBox="1"/>
          <p:nvPr/>
        </p:nvSpPr>
        <p:spPr>
          <a:xfrm>
            <a:off x="0" y="202652"/>
            <a:ext cx="12192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 (niet) GETRANSPLANTEERD WORDEN? </a:t>
            </a: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0186709B-9F86-5C0C-C295-159FA727A033}"/>
              </a:ext>
            </a:extLst>
          </p:cNvPr>
          <p:cNvSpPr/>
          <p:nvPr/>
        </p:nvSpPr>
        <p:spPr>
          <a:xfrm>
            <a:off x="195181" y="1098877"/>
            <a:ext cx="6196307" cy="680100"/>
          </a:xfrm>
          <a:prstGeom prst="roundRect">
            <a:avLst/>
          </a:prstGeom>
          <a:solidFill>
            <a:srgbClr val="FFE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46AB024-7DA1-F57B-E0E0-77D4A88DF01F}"/>
              </a:ext>
            </a:extLst>
          </p:cNvPr>
          <p:cNvSpPr txBox="1"/>
          <p:nvPr/>
        </p:nvSpPr>
        <p:spPr>
          <a:xfrm>
            <a:off x="-59465" y="1168833"/>
            <a:ext cx="61963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IEDEREEN MET NIERFALEN ! 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ACB6C35-60A2-9765-855A-289ED2B900CB}"/>
              </a:ext>
            </a:extLst>
          </p:cNvPr>
          <p:cNvSpPr txBox="1"/>
          <p:nvPr/>
        </p:nvSpPr>
        <p:spPr>
          <a:xfrm>
            <a:off x="154596" y="4766754"/>
            <a:ext cx="594140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Gevorderde andere orgaanfalens (cardiovasculair, cirrhose, respiratoire insuff) 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C15735F2-504D-4CB0-C35D-A1C92BA7A400}"/>
              </a:ext>
            </a:extLst>
          </p:cNvPr>
          <p:cNvSpPr txBox="1"/>
          <p:nvPr/>
        </p:nvSpPr>
        <p:spPr>
          <a:xfrm>
            <a:off x="195181" y="5689167"/>
            <a:ext cx="580895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Beperkte levensverwachting</a:t>
            </a:r>
          </a:p>
          <a:p>
            <a:pPr algn="ctr"/>
            <a:r>
              <a:rPr lang="nl-B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Frailty  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F03A5703-FB99-F2C5-02EB-6FB93F063295}"/>
              </a:ext>
            </a:extLst>
          </p:cNvPr>
          <p:cNvSpPr txBox="1"/>
          <p:nvPr/>
        </p:nvSpPr>
        <p:spPr>
          <a:xfrm>
            <a:off x="6474416" y="4766358"/>
            <a:ext cx="556298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Chirurgisch-technisch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2CBD98E4-E9D6-64D7-F95F-B8D0580AAD3E}"/>
              </a:ext>
            </a:extLst>
          </p:cNvPr>
          <p:cNvSpPr txBox="1"/>
          <p:nvPr/>
        </p:nvSpPr>
        <p:spPr>
          <a:xfrm>
            <a:off x="6580408" y="5446417"/>
            <a:ext cx="556298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 recidief kans grondlijden </a:t>
            </a:r>
          </a:p>
        </p:txBody>
      </p:sp>
    </p:spTree>
    <p:extLst>
      <p:ext uri="{BB962C8B-B14F-4D97-AF65-F5344CB8AC3E}">
        <p14:creationId xmlns:p14="http://schemas.microsoft.com/office/powerpoint/2010/main" val="10231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/>
      <p:bldP spid="5" grpId="0" animBg="1"/>
      <p:bldP spid="6" grpId="0"/>
      <p:bldP spid="11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619818-C7C6-EDBF-525F-4A90F81CEA4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90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LEEFTIJD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E7271F18-DEA3-F3D7-2831-231A0AE56DA4}"/>
              </a:ext>
            </a:extLst>
          </p:cNvPr>
          <p:cNvGrpSpPr/>
          <p:nvPr/>
        </p:nvGrpSpPr>
        <p:grpSpPr>
          <a:xfrm>
            <a:off x="0" y="1540968"/>
            <a:ext cx="5892800" cy="5112046"/>
            <a:chOff x="0" y="1540968"/>
            <a:chExt cx="5892800" cy="5112046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CA4F456C-E948-5807-48C1-09251D517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40968"/>
              <a:ext cx="5892800" cy="4804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8A42FD96-6709-702F-A4B1-39183F626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2988" y="6345237"/>
              <a:ext cx="216597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008063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3000">
                  <a:solidFill>
                    <a:schemeClr val="hlink"/>
                  </a:solidFill>
                  <a:latin typeface="Lucida Sans" panose="020B0602030504020204" pitchFamily="34" charset="77"/>
                </a:defRPr>
              </a:lvl1pPr>
              <a:lvl2pPr marL="742950" indent="-285750" defTabSz="1008063">
                <a:spcBef>
                  <a:spcPct val="20000"/>
                </a:spcBef>
                <a:buClr>
                  <a:schemeClr val="bg2"/>
                </a:buClr>
                <a:buFont typeface="Wingdings 3" pitchFamily="2" charset="2"/>
                <a:buChar char="g"/>
                <a:defRPr sz="2500">
                  <a:solidFill>
                    <a:schemeClr val="hlink"/>
                  </a:solidFill>
                  <a:latin typeface="Lucida Sans" panose="020B0602030504020204" pitchFamily="34" charset="77"/>
                </a:defRPr>
              </a:lvl2pPr>
              <a:lvl3pPr marL="1143000" indent="-228600" defTabSz="1008063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l"/>
                <a:defRPr sz="2200">
                  <a:solidFill>
                    <a:schemeClr val="hlink"/>
                  </a:solidFill>
                  <a:latin typeface="Lucida Sans" panose="020B0602030504020204" pitchFamily="34" charset="77"/>
                </a:defRPr>
              </a:lvl3pPr>
              <a:lvl4pPr marL="1600200" indent="-228600" defTabSz="1008063">
                <a:spcBef>
                  <a:spcPct val="20000"/>
                </a:spcBef>
                <a:buClr>
                  <a:schemeClr val="folHlink"/>
                </a:buClr>
                <a:buFont typeface="Arial Unicode MS" panose="020B0604020202020204" pitchFamily="34" charset="-128"/>
                <a:buChar char="-"/>
                <a:defRPr sz="2000">
                  <a:solidFill>
                    <a:schemeClr val="hlink"/>
                  </a:solidFill>
                  <a:latin typeface="Lucida Sans" panose="020B0602030504020204" pitchFamily="34" charset="77"/>
                </a:defRPr>
              </a:lvl4pPr>
              <a:lvl5pPr marL="2057400" indent="-228600" defTabSz="1008063">
                <a:lnSpc>
                  <a:spcPts val="2700"/>
                </a:lnSpc>
                <a:buClr>
                  <a:schemeClr val="bg2"/>
                </a:buClr>
                <a:buSzPct val="40000"/>
                <a:buFont typeface="Wingdings" pitchFamily="2" charset="2"/>
                <a:defRPr sz="1600">
                  <a:solidFill>
                    <a:schemeClr val="hlink"/>
                  </a:solidFill>
                  <a:latin typeface="Lucida Sans" panose="020B0602030504020204" pitchFamily="34" charset="77"/>
                </a:defRPr>
              </a:lvl5pPr>
              <a:lvl6pPr marL="2514600" indent="-228600" defTabSz="1008063" eaLnBrk="0" fontAlgn="base" hangingPunct="0">
                <a:lnSpc>
                  <a:spcPts val="27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defRPr sz="1600">
                  <a:solidFill>
                    <a:schemeClr val="hlink"/>
                  </a:solidFill>
                  <a:latin typeface="Lucida Sans" panose="020B0602030504020204" pitchFamily="34" charset="77"/>
                </a:defRPr>
              </a:lvl6pPr>
              <a:lvl7pPr marL="2971800" indent="-228600" defTabSz="1008063" eaLnBrk="0" fontAlgn="base" hangingPunct="0">
                <a:lnSpc>
                  <a:spcPts val="27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defRPr sz="1600">
                  <a:solidFill>
                    <a:schemeClr val="hlink"/>
                  </a:solidFill>
                  <a:latin typeface="Lucida Sans" panose="020B0602030504020204" pitchFamily="34" charset="77"/>
                </a:defRPr>
              </a:lvl7pPr>
              <a:lvl8pPr marL="3429000" indent="-228600" defTabSz="1008063" eaLnBrk="0" fontAlgn="base" hangingPunct="0">
                <a:lnSpc>
                  <a:spcPts val="27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defRPr sz="1600">
                  <a:solidFill>
                    <a:schemeClr val="hlink"/>
                  </a:solidFill>
                  <a:latin typeface="Lucida Sans" panose="020B0602030504020204" pitchFamily="34" charset="77"/>
                </a:defRPr>
              </a:lvl8pPr>
              <a:lvl9pPr marL="3886200" indent="-228600" defTabSz="1008063" eaLnBrk="0" fontAlgn="base" hangingPunct="0">
                <a:lnSpc>
                  <a:spcPts val="27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defRPr sz="1600">
                  <a:solidFill>
                    <a:schemeClr val="hlink"/>
                  </a:solidFill>
                  <a:latin typeface="Lucida Sans" panose="020B0602030504020204" pitchFamily="34" charset="7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Heldal K et al. NDT 2010</a:t>
              </a: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7440224-2B07-CC56-89AA-4C9BD77414C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611437" y="2495550"/>
              <a:ext cx="3281363" cy="436561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None/>
              </a:pPr>
              <a:r>
                <a:rPr lang="en-US" altLang="en-US" sz="18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Mediane</a:t>
              </a:r>
              <a:r>
                <a:rPr lang="en-US" altLang="en-US" sz="18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8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leeftijd</a:t>
              </a:r>
              <a:r>
                <a:rPr lang="en-US" altLang="en-US" sz="18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74j </a:t>
              </a:r>
            </a:p>
          </p:txBody>
        </p:sp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8F3F96E3-5B13-EF20-90C5-1364651E2DC6}"/>
              </a:ext>
            </a:extLst>
          </p:cNvPr>
          <p:cNvSpPr txBox="1">
            <a:spLocks noChangeArrowheads="1"/>
          </p:cNvSpPr>
          <p:nvPr/>
        </p:nvSpPr>
        <p:spPr>
          <a:xfrm>
            <a:off x="6699250" y="1773585"/>
            <a:ext cx="4521198" cy="1177682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 VOOR OUDERE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PT’en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OVERLEVINGSVOORDEEL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TXP &gt; WACHTLIJST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ED96A02-5D94-6DF6-3B7B-D698954DA3CD}"/>
              </a:ext>
            </a:extLst>
          </p:cNvPr>
          <p:cNvSpPr txBox="1"/>
          <p:nvPr/>
        </p:nvSpPr>
        <p:spPr>
          <a:xfrm>
            <a:off x="6699249" y="3906734"/>
            <a:ext cx="4521199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BE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afwezigheid van significante medische conditie :</a:t>
            </a:r>
          </a:p>
          <a:p>
            <a:pPr algn="ctr"/>
            <a:r>
              <a:rPr lang="nl-BE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nl-BE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hoge leeftijd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</a:t>
            </a:r>
            <a:r>
              <a:rPr lang="nl-BE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contra-indicatie voor transplantatie </a:t>
            </a:r>
            <a:endParaRPr lang="nl-B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D5A3C9D-264A-A3F8-CF18-29944BB7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397" y="6366260"/>
            <a:ext cx="29832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10080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3000">
                <a:solidFill>
                  <a:schemeClr val="hlink"/>
                </a:solidFill>
                <a:latin typeface="Lucida Sans" panose="020B0602030504020204" pitchFamily="34" charset="77"/>
              </a:defRPr>
            </a:lvl1pPr>
            <a:lvl2pPr marL="742950" indent="-285750" defTabSz="1008063">
              <a:spcBef>
                <a:spcPct val="20000"/>
              </a:spcBef>
              <a:buClr>
                <a:schemeClr val="bg2"/>
              </a:buClr>
              <a:buFont typeface="Wingdings 3" pitchFamily="2" charset="2"/>
              <a:buChar char="g"/>
              <a:defRPr sz="2500">
                <a:solidFill>
                  <a:schemeClr val="hlink"/>
                </a:solidFill>
                <a:latin typeface="Lucida Sans" panose="020B0602030504020204" pitchFamily="34" charset="77"/>
              </a:defRPr>
            </a:lvl2pPr>
            <a:lvl3pPr marL="1143000" indent="-228600" defTabSz="1008063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200">
                <a:solidFill>
                  <a:schemeClr val="hlink"/>
                </a:solidFill>
                <a:latin typeface="Lucida Sans" panose="020B0602030504020204" pitchFamily="34" charset="77"/>
              </a:defRPr>
            </a:lvl3pPr>
            <a:lvl4pPr marL="1600200" indent="-228600" defTabSz="1008063">
              <a:spcBef>
                <a:spcPct val="20000"/>
              </a:spcBef>
              <a:buClr>
                <a:schemeClr val="folHlink"/>
              </a:buClr>
              <a:buFont typeface="Arial Unicode MS" panose="020B0604020202020204" pitchFamily="34" charset="-128"/>
              <a:buChar char="-"/>
              <a:defRPr sz="2000">
                <a:solidFill>
                  <a:schemeClr val="hlink"/>
                </a:solidFill>
                <a:latin typeface="Lucida Sans" panose="020B0602030504020204" pitchFamily="34" charset="77"/>
              </a:defRPr>
            </a:lvl4pPr>
            <a:lvl5pPr marL="2057400" indent="-228600" defTabSz="1008063">
              <a:lnSpc>
                <a:spcPts val="2700"/>
              </a:lnSpc>
              <a:buClr>
                <a:schemeClr val="bg2"/>
              </a:buClr>
              <a:buSzPct val="40000"/>
              <a:buFont typeface="Wingdings" pitchFamily="2" charset="2"/>
              <a:defRPr sz="1600">
                <a:solidFill>
                  <a:schemeClr val="hlink"/>
                </a:solidFill>
                <a:latin typeface="Lucida Sans" panose="020B0602030504020204" pitchFamily="34" charset="77"/>
              </a:defRPr>
            </a:lvl5pPr>
            <a:lvl6pPr marL="2514600" indent="-228600" defTabSz="1008063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defRPr sz="1600">
                <a:solidFill>
                  <a:schemeClr val="hlink"/>
                </a:solidFill>
                <a:latin typeface="Lucida Sans" panose="020B0602030504020204" pitchFamily="34" charset="77"/>
              </a:defRPr>
            </a:lvl6pPr>
            <a:lvl7pPr marL="2971800" indent="-228600" defTabSz="1008063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defRPr sz="1600">
                <a:solidFill>
                  <a:schemeClr val="hlink"/>
                </a:solidFill>
                <a:latin typeface="Lucida Sans" panose="020B0602030504020204" pitchFamily="34" charset="77"/>
              </a:defRPr>
            </a:lvl7pPr>
            <a:lvl8pPr marL="3429000" indent="-228600" defTabSz="1008063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defRPr sz="1600">
                <a:solidFill>
                  <a:schemeClr val="hlink"/>
                </a:solidFill>
                <a:latin typeface="Lucida Sans" panose="020B0602030504020204" pitchFamily="34" charset="77"/>
              </a:defRPr>
            </a:lvl8pPr>
            <a:lvl9pPr marL="3886200" indent="-228600" defTabSz="1008063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defRPr sz="1600">
                <a:solidFill>
                  <a:schemeClr val="hlink"/>
                </a:solidFill>
                <a:latin typeface="Lucida Sans" panose="020B0602030504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Eurotransplant Annual Report 2022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42AEB4-6CBD-2020-24EF-CDA8067DE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1" y="249372"/>
            <a:ext cx="4953000" cy="478669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4A8EB57-99A5-7540-9E00-B9A780AB3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56487" cy="478669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08046A6-F6A4-8DC3-33BA-91DB46516310}"/>
              </a:ext>
            </a:extLst>
          </p:cNvPr>
          <p:cNvSpPr txBox="1">
            <a:spLocks noChangeArrowheads="1"/>
          </p:cNvSpPr>
          <p:nvPr/>
        </p:nvSpPr>
        <p:spPr>
          <a:xfrm>
            <a:off x="1104900" y="5450334"/>
            <a:ext cx="3657600" cy="5901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oudere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patiënten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WL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B7B968B-FA67-861B-779A-0A8F5E957DCB}"/>
              </a:ext>
            </a:extLst>
          </p:cNvPr>
          <p:cNvSpPr txBox="1">
            <a:spLocks noChangeArrowheads="1"/>
          </p:cNvSpPr>
          <p:nvPr/>
        </p:nvSpPr>
        <p:spPr>
          <a:xfrm>
            <a:off x="7508876" y="5036067"/>
            <a:ext cx="3905250" cy="98366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leeftijd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donoren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ECD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donoren</a:t>
            </a:r>
            <a:endParaRPr lang="en-US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104980-4C23-7AC8-370E-CC74765ED07B}"/>
              </a:ext>
            </a:extLst>
          </p:cNvPr>
          <p:cNvSpPr txBox="1"/>
          <p:nvPr/>
        </p:nvSpPr>
        <p:spPr>
          <a:xfrm>
            <a:off x="11198476" y="123303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15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NIER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50D595A-1B30-2306-9119-BBCF5FC05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234" y="6326945"/>
            <a:ext cx="27126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10080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3000">
                <a:solidFill>
                  <a:schemeClr val="hlink"/>
                </a:solidFill>
                <a:latin typeface="Lucida Sans" panose="020B0602030504020204" pitchFamily="34" charset="77"/>
              </a:defRPr>
            </a:lvl1pPr>
            <a:lvl2pPr marL="742950" indent="-285750" defTabSz="1008063">
              <a:spcBef>
                <a:spcPct val="20000"/>
              </a:spcBef>
              <a:buClr>
                <a:schemeClr val="bg2"/>
              </a:buClr>
              <a:buFont typeface="Wingdings 3" pitchFamily="2" charset="2"/>
              <a:buChar char="g"/>
              <a:defRPr sz="2500">
                <a:solidFill>
                  <a:schemeClr val="hlink"/>
                </a:solidFill>
                <a:latin typeface="Lucida Sans" panose="020B0602030504020204" pitchFamily="34" charset="77"/>
              </a:defRPr>
            </a:lvl2pPr>
            <a:lvl3pPr marL="1143000" indent="-228600" defTabSz="1008063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200">
                <a:solidFill>
                  <a:schemeClr val="hlink"/>
                </a:solidFill>
                <a:latin typeface="Lucida Sans" panose="020B0602030504020204" pitchFamily="34" charset="77"/>
              </a:defRPr>
            </a:lvl3pPr>
            <a:lvl4pPr marL="1600200" indent="-228600" defTabSz="1008063">
              <a:spcBef>
                <a:spcPct val="20000"/>
              </a:spcBef>
              <a:buClr>
                <a:schemeClr val="folHlink"/>
              </a:buClr>
              <a:buFont typeface="Arial Unicode MS" panose="020B0604020202020204" pitchFamily="34" charset="-128"/>
              <a:buChar char="-"/>
              <a:defRPr sz="2000">
                <a:solidFill>
                  <a:schemeClr val="hlink"/>
                </a:solidFill>
                <a:latin typeface="Lucida Sans" panose="020B0602030504020204" pitchFamily="34" charset="77"/>
              </a:defRPr>
            </a:lvl4pPr>
            <a:lvl5pPr marL="2057400" indent="-228600" defTabSz="1008063">
              <a:lnSpc>
                <a:spcPts val="2700"/>
              </a:lnSpc>
              <a:buClr>
                <a:schemeClr val="bg2"/>
              </a:buClr>
              <a:buSzPct val="40000"/>
              <a:buFont typeface="Wingdings" pitchFamily="2" charset="2"/>
              <a:defRPr sz="1600">
                <a:solidFill>
                  <a:schemeClr val="hlink"/>
                </a:solidFill>
                <a:latin typeface="Lucida Sans" panose="020B0602030504020204" pitchFamily="34" charset="77"/>
              </a:defRPr>
            </a:lvl5pPr>
            <a:lvl6pPr marL="2514600" indent="-228600" defTabSz="1008063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defRPr sz="1600">
                <a:solidFill>
                  <a:schemeClr val="hlink"/>
                </a:solidFill>
                <a:latin typeface="Lucida Sans" panose="020B0602030504020204" pitchFamily="34" charset="77"/>
              </a:defRPr>
            </a:lvl6pPr>
            <a:lvl7pPr marL="2971800" indent="-228600" defTabSz="1008063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defRPr sz="1600">
                <a:solidFill>
                  <a:schemeClr val="hlink"/>
                </a:solidFill>
                <a:latin typeface="Lucida Sans" panose="020B0602030504020204" pitchFamily="34" charset="77"/>
              </a:defRPr>
            </a:lvl7pPr>
            <a:lvl8pPr marL="3429000" indent="-228600" defTabSz="1008063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defRPr sz="1600">
                <a:solidFill>
                  <a:schemeClr val="hlink"/>
                </a:solidFill>
                <a:latin typeface="Lucida Sans" panose="020B0602030504020204" pitchFamily="34" charset="77"/>
              </a:defRPr>
            </a:lvl8pPr>
            <a:lvl9pPr marL="3886200" indent="-228600" defTabSz="1008063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defRPr sz="1600">
                <a:solidFill>
                  <a:schemeClr val="hlink"/>
                </a:solidFill>
                <a:latin typeface="Lucida Sans" panose="020B0602030504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Eurotransplant Statistics Library</a:t>
            </a:r>
          </a:p>
        </p:txBody>
      </p:sp>
    </p:spTree>
    <p:extLst>
      <p:ext uri="{BB962C8B-B14F-4D97-AF65-F5344CB8AC3E}">
        <p14:creationId xmlns:p14="http://schemas.microsoft.com/office/powerpoint/2010/main" val="20528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48CCA49-A674-DBEB-125A-B4C78D9EEFF0}"/>
              </a:ext>
            </a:extLst>
          </p:cNvPr>
          <p:cNvSpPr txBox="1">
            <a:spLocks noChangeArrowheads="1"/>
          </p:cNvSpPr>
          <p:nvPr/>
        </p:nvSpPr>
        <p:spPr>
          <a:xfrm>
            <a:off x="4608512" y="423480"/>
            <a:ext cx="2974976" cy="5099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OUDERE DONORNIEREN (ECD)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6B2D12-5F7F-842D-29B6-66823246EB39}"/>
              </a:ext>
            </a:extLst>
          </p:cNvPr>
          <p:cNvSpPr txBox="1">
            <a:spLocks noChangeArrowheads="1"/>
          </p:cNvSpPr>
          <p:nvPr/>
        </p:nvSpPr>
        <p:spPr>
          <a:xfrm>
            <a:off x="8078788" y="2128305"/>
            <a:ext cx="2974976" cy="380698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REJECTIE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1AB5AA5-E178-9AF3-642B-D7521D450B75}"/>
              </a:ext>
            </a:extLst>
          </p:cNvPr>
          <p:cNvSpPr txBox="1">
            <a:spLocks noChangeArrowheads="1"/>
          </p:cNvSpPr>
          <p:nvPr/>
        </p:nvSpPr>
        <p:spPr>
          <a:xfrm>
            <a:off x="8007349" y="3234890"/>
            <a:ext cx="2974976" cy="380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US" alt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immunosuppressie</a:t>
            </a:r>
            <a:endParaRPr lang="en-US" alt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5D1BBCB-A937-0D46-842D-D7A2F18B252E}"/>
              </a:ext>
            </a:extLst>
          </p:cNvPr>
          <p:cNvSpPr txBox="1">
            <a:spLocks noChangeArrowheads="1"/>
          </p:cNvSpPr>
          <p:nvPr/>
        </p:nvSpPr>
        <p:spPr>
          <a:xfrm>
            <a:off x="8078788" y="3502023"/>
            <a:ext cx="2974976" cy="380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en-US" alt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72A376A-8C10-5E6D-927D-71AB11BB6C1C}"/>
              </a:ext>
            </a:extLst>
          </p:cNvPr>
          <p:cNvSpPr txBox="1">
            <a:spLocks noChangeArrowheads="1"/>
          </p:cNvSpPr>
          <p:nvPr/>
        </p:nvSpPr>
        <p:spPr>
          <a:xfrm>
            <a:off x="2314575" y="5815872"/>
            <a:ext cx="7562850" cy="79480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Delayed graft function : ↓ </a:t>
            </a:r>
            <a:r>
              <a:rPr lang="en-US" alt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ischemietijd</a:t>
            </a: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machine </a:t>
            </a:r>
            <a:r>
              <a:rPr lang="en-US" alt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perfusie</a:t>
            </a: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 HLA matching </a:t>
            </a: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0A48140D-20D4-EF82-530C-10B51F322AA1}"/>
              </a:ext>
            </a:extLst>
          </p:cNvPr>
          <p:cNvSpPr/>
          <p:nvPr/>
        </p:nvSpPr>
        <p:spPr>
          <a:xfrm>
            <a:off x="4608512" y="213779"/>
            <a:ext cx="2974976" cy="77682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44915BA7-01FF-4C47-5C57-7D626AB6C6C4}"/>
              </a:ext>
            </a:extLst>
          </p:cNvPr>
          <p:cNvCxnSpPr>
            <a:cxnSpLocks/>
          </p:cNvCxnSpPr>
          <p:nvPr/>
        </p:nvCxnSpPr>
        <p:spPr>
          <a:xfrm flipH="1">
            <a:off x="3676650" y="1143151"/>
            <a:ext cx="1924050" cy="98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8919BB5F-B47D-C4BA-9F35-C6B9F9F3AE56}"/>
              </a:ext>
            </a:extLst>
          </p:cNvPr>
          <p:cNvCxnSpPr>
            <a:cxnSpLocks/>
          </p:cNvCxnSpPr>
          <p:nvPr/>
        </p:nvCxnSpPr>
        <p:spPr>
          <a:xfrm>
            <a:off x="6591302" y="1162050"/>
            <a:ext cx="1487486" cy="749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D1E42351-1139-A577-CFB7-BC41AD9120A7}"/>
              </a:ext>
            </a:extLst>
          </p:cNvPr>
          <p:cNvCxnSpPr>
            <a:cxnSpLocks/>
          </p:cNvCxnSpPr>
          <p:nvPr/>
        </p:nvCxnSpPr>
        <p:spPr>
          <a:xfrm flipH="1">
            <a:off x="3676650" y="2313057"/>
            <a:ext cx="4056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9ECEC689-F81C-5E65-7F23-5E59422BC9EB}"/>
              </a:ext>
            </a:extLst>
          </p:cNvPr>
          <p:cNvCxnSpPr/>
          <p:nvPr/>
        </p:nvCxnSpPr>
        <p:spPr>
          <a:xfrm>
            <a:off x="9429750" y="2528053"/>
            <a:ext cx="0" cy="578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EE3499E9-8F3C-917A-A1B2-74C92E803CC2}"/>
              </a:ext>
            </a:extLst>
          </p:cNvPr>
          <p:cNvCxnSpPr>
            <a:cxnSpLocks/>
          </p:cNvCxnSpPr>
          <p:nvPr/>
        </p:nvCxnSpPr>
        <p:spPr>
          <a:xfrm>
            <a:off x="9432926" y="3882721"/>
            <a:ext cx="0" cy="458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3C8B9B14-A8D2-A2EA-0437-337FBEC9FC43}"/>
              </a:ext>
            </a:extLst>
          </p:cNvPr>
          <p:cNvCxnSpPr>
            <a:cxnSpLocks/>
          </p:cNvCxnSpPr>
          <p:nvPr/>
        </p:nvCxnSpPr>
        <p:spPr>
          <a:xfrm>
            <a:off x="1657350" y="2988959"/>
            <a:ext cx="0" cy="1199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fgeronde rechthoek 26">
            <a:extLst>
              <a:ext uri="{FF2B5EF4-FFF2-40B4-BE49-F238E27FC236}">
                <a16:creationId xmlns:a16="http://schemas.microsoft.com/office/drawing/2014/main" id="{6759973A-85AE-D112-6125-34C6DA718096}"/>
              </a:ext>
            </a:extLst>
          </p:cNvPr>
          <p:cNvSpPr/>
          <p:nvPr/>
        </p:nvSpPr>
        <p:spPr>
          <a:xfrm>
            <a:off x="8024816" y="4487801"/>
            <a:ext cx="3259140" cy="101146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2EA2B3C3-8E29-40F0-3E52-9FC1D8ECB256}"/>
              </a:ext>
            </a:extLst>
          </p:cNvPr>
          <p:cNvSpPr/>
          <p:nvPr/>
        </p:nvSpPr>
        <p:spPr>
          <a:xfrm>
            <a:off x="417512" y="4332293"/>
            <a:ext cx="2803518" cy="101146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Afgeronde rechthoek 28">
            <a:extLst>
              <a:ext uri="{FF2B5EF4-FFF2-40B4-BE49-F238E27FC236}">
                <a16:creationId xmlns:a16="http://schemas.microsoft.com/office/drawing/2014/main" id="{E273129F-4F3C-2BE2-8DE9-C7464B6FA6A7}"/>
              </a:ext>
            </a:extLst>
          </p:cNvPr>
          <p:cNvSpPr/>
          <p:nvPr/>
        </p:nvSpPr>
        <p:spPr>
          <a:xfrm>
            <a:off x="282574" y="1619692"/>
            <a:ext cx="2840038" cy="13074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B41751D-AFAF-3F9B-506C-23BF82AA1C3A}"/>
              </a:ext>
            </a:extLst>
          </p:cNvPr>
          <p:cNvSpPr txBox="1">
            <a:spLocks noChangeArrowheads="1"/>
          </p:cNvSpPr>
          <p:nvPr/>
        </p:nvSpPr>
        <p:spPr>
          <a:xfrm>
            <a:off x="341312" y="4487801"/>
            <a:ext cx="2974976" cy="794805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TXP OVERLEVING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1960CE2F-A4A3-E36D-D259-AB42CDEB25B8}"/>
              </a:ext>
            </a:extLst>
          </p:cNvPr>
          <p:cNvSpPr txBox="1">
            <a:spLocks noChangeArrowheads="1"/>
          </p:cNvSpPr>
          <p:nvPr/>
        </p:nvSpPr>
        <p:spPr>
          <a:xfrm>
            <a:off x="8024816" y="4548951"/>
            <a:ext cx="3313112" cy="794805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PATIENT OVERLEVING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US" alt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infecties</a:t>
            </a: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maligniteiten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61FEFF6D-3E83-1C05-7BC4-49A12A841EC2}"/>
              </a:ext>
            </a:extLst>
          </p:cNvPr>
          <p:cNvSpPr txBox="1">
            <a:spLocks noChangeArrowheads="1"/>
          </p:cNvSpPr>
          <p:nvPr/>
        </p:nvSpPr>
        <p:spPr>
          <a:xfrm>
            <a:off x="169862" y="1921251"/>
            <a:ext cx="2974976" cy="794805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TXP FUNCTIE</a:t>
            </a:r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B98DDA89-AC93-81CD-57A3-1A1045D33FEA}"/>
              </a:ext>
            </a:extLst>
          </p:cNvPr>
          <p:cNvCxnSpPr>
            <a:cxnSpLocks/>
          </p:cNvCxnSpPr>
          <p:nvPr/>
        </p:nvCxnSpPr>
        <p:spPr>
          <a:xfrm flipH="1">
            <a:off x="3543300" y="2617857"/>
            <a:ext cx="4341812" cy="2277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6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27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63F9-FCEF-4E23-FC54-19B1C248013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1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MALIGNITEIT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C3110AD4-D033-891B-6F10-3B90E2ED498D}"/>
              </a:ext>
            </a:extLst>
          </p:cNvPr>
          <p:cNvSpPr txBox="1"/>
          <p:nvPr/>
        </p:nvSpPr>
        <p:spPr>
          <a:xfrm>
            <a:off x="0" y="1342577"/>
            <a:ext cx="12192000" cy="4001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ACTIEVE MALIGNITEIT = FORMELE CONTRA-INDICATIE VOOR TXP 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FAE6346-EA07-A0AF-A3E3-F2DCC0864A2A}"/>
              </a:ext>
            </a:extLst>
          </p:cNvPr>
          <p:cNvSpPr txBox="1"/>
          <p:nvPr/>
        </p:nvSpPr>
        <p:spPr>
          <a:xfrm>
            <a:off x="0" y="2183565"/>
            <a:ext cx="12192000" cy="4001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VOORGESCHIEDENIS VAN MALIGNITEIT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1F427C5C-640C-7944-A677-927C0E8B0B3D}"/>
              </a:ext>
            </a:extLst>
          </p:cNvPr>
          <p:cNvSpPr txBox="1"/>
          <p:nvPr/>
        </p:nvSpPr>
        <p:spPr>
          <a:xfrm>
            <a:off x="3086100" y="3228945"/>
            <a:ext cx="7798468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nl-B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05AAAAB-6F71-38AE-7270-14FFD6B28297}"/>
              </a:ext>
            </a:extLst>
          </p:cNvPr>
          <p:cNvSpPr txBox="1"/>
          <p:nvPr/>
        </p:nvSpPr>
        <p:spPr>
          <a:xfrm>
            <a:off x="837342" y="2875002"/>
            <a:ext cx="1051731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RISICO OP RECIDIEF ONDER IMMUNOSUPPRESSIE </a:t>
            </a:r>
          </a:p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WACHTTIJD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EEA78729-706A-5AE6-205C-9E59A73AFD4B}"/>
              </a:ext>
            </a:extLst>
          </p:cNvPr>
          <p:cNvSpPr txBox="1"/>
          <p:nvPr/>
        </p:nvSpPr>
        <p:spPr>
          <a:xfrm>
            <a:off x="1027842" y="3874215"/>
            <a:ext cx="1051731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2-5 jaar, afh van type tumor</a:t>
            </a:r>
          </a:p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VARIABILITEIT IN RISICO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A6F5112-53C9-5F5D-DD94-346B187B0BCE}"/>
              </a:ext>
            </a:extLst>
          </p:cNvPr>
          <p:cNvSpPr txBox="1"/>
          <p:nvPr/>
        </p:nvSpPr>
        <p:spPr>
          <a:xfrm>
            <a:off x="837342" y="5515423"/>
            <a:ext cx="10517316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INDIVIDUELE EVALUATIE </a:t>
            </a:r>
          </a:p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Multidisciplinair team – oncoloog</a:t>
            </a:r>
          </a:p>
          <a:p>
            <a:pPr algn="ctr"/>
            <a:r>
              <a:rPr lang="nl-B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Tabellen ifv type (borst, colon, …) en stadium   </a:t>
            </a:r>
          </a:p>
        </p:txBody>
      </p:sp>
      <p:sp>
        <p:nvSpPr>
          <p:cNvPr id="10" name="Pijl omlaag 9">
            <a:extLst>
              <a:ext uri="{FF2B5EF4-FFF2-40B4-BE49-F238E27FC236}">
                <a16:creationId xmlns:a16="http://schemas.microsoft.com/office/drawing/2014/main" id="{A635951D-6B8F-F63B-B0B9-7DF2D0D7DC41}"/>
              </a:ext>
            </a:extLst>
          </p:cNvPr>
          <p:cNvSpPr/>
          <p:nvPr/>
        </p:nvSpPr>
        <p:spPr>
          <a:xfrm>
            <a:off x="5943600" y="4582101"/>
            <a:ext cx="152400" cy="93332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03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414</Words>
  <Application>Microsoft Macintosh PowerPoint</Application>
  <PresentationFormat>Breedbeeld</PresentationFormat>
  <Paragraphs>119</Paragraphs>
  <Slides>16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Lissa Pipeleers</dc:creator>
  <cp:lastModifiedBy>Lissa Pipeleers</cp:lastModifiedBy>
  <cp:revision>11</cp:revision>
  <dcterms:created xsi:type="dcterms:W3CDTF">2023-11-15T15:49:11Z</dcterms:created>
  <dcterms:modified xsi:type="dcterms:W3CDTF">2023-11-27T09:20:32Z</dcterms:modified>
</cp:coreProperties>
</file>